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3" r:id="rId2"/>
    <p:sldId id="256" r:id="rId3"/>
    <p:sldId id="341" r:id="rId4"/>
    <p:sldId id="357" r:id="rId5"/>
    <p:sldId id="362" r:id="rId6"/>
    <p:sldId id="358" r:id="rId7"/>
    <p:sldId id="329" r:id="rId8"/>
    <p:sldId id="330" r:id="rId9"/>
    <p:sldId id="364" r:id="rId10"/>
    <p:sldId id="355" r:id="rId11"/>
    <p:sldId id="360" r:id="rId12"/>
    <p:sldId id="361" r:id="rId13"/>
    <p:sldId id="359" r:id="rId14"/>
    <p:sldId id="296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6E8B4"/>
    <a:srgbClr val="F0DA88"/>
    <a:srgbClr val="F1D351"/>
    <a:srgbClr val="F9840F"/>
    <a:srgbClr val="FF860D"/>
    <a:srgbClr val="F2FD5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9" autoAdjust="0"/>
    <p:restoredTop sz="94638" autoAdjust="0"/>
  </p:normalViewPr>
  <p:slideViewPr>
    <p:cSldViewPr>
      <p:cViewPr varScale="1">
        <p:scale>
          <a:sx n="120" d="100"/>
          <a:sy n="120" d="100"/>
        </p:scale>
        <p:origin x="-235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900C0A76-19A8-440C-A632-B92660C74942}" type="datetimeFigureOut">
              <a:rPr lang="en-US"/>
              <a:pPr>
                <a:defRPr/>
              </a:pPr>
              <a:t>2/2/14</a:t>
            </a:fld>
            <a:endParaRPr lang="en-US" dirty="0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082F9FD3-41A8-4FA8-B167-C727AE66F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76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4AF78AD5-A6BD-4078-8093-0B4A990526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1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4BEAAC-E5F6-4585-A46F-4EBD12B51CC1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D6E24-D379-485E-8B63-1A0238814DA7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D6E24-D379-485E-8B63-1A0238814DA7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D6E24-D379-485E-8B63-1A0238814DA7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D6E24-D379-485E-8B63-1A0238814DA7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0175EB-3C9F-487B-B975-E6366674B875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4BEAAC-E5F6-4585-A46F-4EBD12B51CC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B28917-3C06-45F3-A2E7-2FB13D2ACF79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9A129-8A2A-4707-B06E-EE8622A83802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9A129-8A2A-4707-B06E-EE8622A83802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9A129-8A2A-4707-B06E-EE8622A83802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9A129-8A2A-4707-B06E-EE8622A83802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9A129-8A2A-4707-B06E-EE8622A83802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D6E24-D379-485E-8B63-1A0238814DA7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C1905-485E-4AF5-95B5-E854DEAC88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B79A4-BCE6-4A9F-9FCE-2097FFEFD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AB0E5-2E71-4212-B50A-6E84127CF6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8C332-8025-4526-A0C2-29F76F29DF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E41AC-7DA5-4355-9E07-1400227443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5609F-618C-4E7A-8D92-2BAC0D5366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3EA5-45AA-41A9-AC12-9B23204ED9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01C6B-BC9E-4ECA-A8AA-5C54181CB3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8F3-F957-4292-B04D-FD8AEB9607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6E68F-B65D-409B-8842-AD7A7BF289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417AF-BF1D-4460-97AF-47EC5A238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31404-4F97-4AE6-AFB0-21081D5F83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36C01-2A7B-45FF-AFE5-119B53DB8E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A08EF85-C4AA-4574-92E5-B8AEE54387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3.jpe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usd-oehs.org/" TargetMode="External"/><Relationship Id="rId4" Type="http://schemas.openxmlformats.org/officeDocument/2006/relationships/image" Target="../media/image3.jpe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2084388"/>
          </a:xfrm>
          <a:solidFill>
            <a:srgbClr val="336699"/>
          </a:solidFill>
        </p:spPr>
        <p:txBody>
          <a:bodyPr/>
          <a:lstStyle/>
          <a:p>
            <a:pPr marL="0" lvl="0" indent="0" algn="l" eaLnBrk="1" hangingPunct="1">
              <a:lnSpc>
                <a:spcPct val="80000"/>
              </a:lnSpc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OEHS Academy </a:t>
            </a:r>
            <a:r>
              <a:rPr lang="en-US" sz="20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kern="1200" dirty="0" smtClean="0">
                <a:latin typeface="Arial Black"/>
                <a:cs typeface="Arial Black"/>
              </a:rPr>
              <a:t>New </a:t>
            </a:r>
            <a:r>
              <a:rPr lang="en-US" sz="3200" kern="1200" dirty="0">
                <a:latin typeface="Arial Black"/>
                <a:cs typeface="Arial Black"/>
              </a:rPr>
              <a:t>and Aspiring </a:t>
            </a:r>
            <a:r>
              <a:rPr lang="en-US" sz="3200" kern="1200" dirty="0" smtClean="0">
                <a:latin typeface="Arial Black"/>
                <a:cs typeface="Arial Black"/>
              </a:rPr>
              <a:t>Principals OEHS Responsibilities</a:t>
            </a:r>
            <a:endParaRPr lang="en-US" sz="3200" dirty="0" smtClean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  <a:cs typeface="Arial Black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dirty="0" smtClean="0"/>
          </a:p>
          <a:p>
            <a:pPr marL="0" lvl="0" indent="0" algn="ctr" eaLnBrk="1" hangingPunct="1">
              <a:lnSpc>
                <a:spcPct val="80000"/>
              </a:lnSpc>
              <a:buClr>
                <a:srgbClr val="86D1EC"/>
              </a:buClr>
              <a:buSzPct val="90000"/>
              <a:buNone/>
              <a:defRPr/>
            </a:pPr>
            <a:endParaRPr lang="en-US" sz="2400" kern="1200" dirty="0" smtClean="0">
              <a:latin typeface="Arial" charset="0"/>
            </a:endParaRPr>
          </a:p>
          <a:p>
            <a:pPr algn="ctr" eaLnBrk="1" hangingPunct="1">
              <a:buFontTx/>
              <a:buNone/>
            </a:pPr>
            <a:endParaRPr lang="en-US" sz="2400" dirty="0" smtClean="0"/>
          </a:p>
          <a:p>
            <a:pPr algn="ctr" eaLnBrk="1" hangingPunct="1">
              <a:buFontTx/>
              <a:buNone/>
            </a:pPr>
            <a:r>
              <a:rPr lang="en-US" sz="2400" dirty="0" smtClean="0">
                <a:latin typeface="Arial Black"/>
                <a:cs typeface="Arial Black"/>
              </a:rPr>
              <a:t>Presented by:</a:t>
            </a:r>
          </a:p>
          <a:p>
            <a:pPr algn="ctr" eaLnBrk="1" hangingPunct="1">
              <a:buFontTx/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Office of Environmental Health and Safety</a:t>
            </a:r>
            <a:r>
              <a:rPr lang="en-US" sz="2800" dirty="0" smtClean="0">
                <a:latin typeface="Arial Black"/>
                <a:cs typeface="Arial Black"/>
              </a:rPr>
              <a:t> </a:t>
            </a:r>
          </a:p>
          <a:p>
            <a:pPr algn="ctr" eaLnBrk="1" hangingPunct="1">
              <a:buFontTx/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buFontTx/>
              <a:buNone/>
            </a:pPr>
            <a:endParaRPr lang="en-US" sz="2400" dirty="0" smtClean="0"/>
          </a:p>
          <a:p>
            <a:pPr algn="ctr" eaLnBrk="1" hangingPunct="1">
              <a:buFontTx/>
              <a:buNone/>
            </a:pPr>
            <a:endParaRPr lang="en-US" sz="2400" dirty="0" smtClean="0"/>
          </a:p>
          <a:p>
            <a:pPr algn="ctr"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    </a:t>
            </a:r>
            <a:r>
              <a:rPr lang="en-US" sz="1100" dirty="0" smtClean="0">
                <a:latin typeface="Arial Black"/>
                <a:cs typeface="Arial Black"/>
              </a:rPr>
              <a:t>Modification Date:  1-18-14</a:t>
            </a:r>
          </a:p>
        </p:txBody>
      </p:sp>
      <p:pic>
        <p:nvPicPr>
          <p:cNvPr id="17412" name="Picture 7" descr="NewLAUSD Log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6200" y="5638800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O:\OEHS Logos\OEHS-Logo JP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946" y="609600"/>
            <a:ext cx="1948094" cy="60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8092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-9525"/>
            <a:ext cx="7086600" cy="2084388"/>
          </a:xfrm>
          <a:solidFill>
            <a:srgbClr val="336699"/>
          </a:solidFill>
        </p:spPr>
        <p:txBody>
          <a:bodyPr/>
          <a:lstStyle/>
          <a:p>
            <a:pPr marL="176213" algn="l" eaLnBrk="1" hangingPunct="1"/>
            <a:r>
              <a:rPr lang="en-US" sz="6000" dirty="0" smtClean="0">
                <a:solidFill>
                  <a:srgbClr val="000000"/>
                </a:solidFill>
                <a:latin typeface="Arial Black"/>
                <a:cs typeface="Arial Black"/>
              </a:rPr>
              <a:t>School Site Requirements</a:t>
            </a:r>
            <a:endParaRPr lang="en-US" sz="6000" dirty="0" smtClean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3200" dirty="0" smtClean="0"/>
          </a:p>
        </p:txBody>
      </p:sp>
      <p:pic>
        <p:nvPicPr>
          <p:cNvPr id="68611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994939"/>
              </p:ext>
            </p:extLst>
          </p:nvPr>
        </p:nvGraphicFramePr>
        <p:xfrm>
          <a:off x="304800" y="2362200"/>
          <a:ext cx="8458200" cy="3810000"/>
        </p:xfrm>
        <a:graphic>
          <a:graphicData uri="http://schemas.openxmlformats.org/drawingml/2006/table">
            <a:tbl>
              <a:tblPr/>
              <a:tblGrid>
                <a:gridCol w="3139125"/>
                <a:gridCol w="1656761"/>
                <a:gridCol w="3662314"/>
              </a:tblGrid>
              <a:tr h="4498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DESCRIPTION OF 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SCHOOL SITE TASK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SCHOOL LEVEL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RELATED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BULLETIN, REFERENCE GUIDE, MEMO OR DISTRICT GUIDELINES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40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Conduct fire drill (monthly) and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             earthquake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drill (monthly) 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Elementary and       Middle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REF-1314.1 Emergency Drills and Procedures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48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Conduct fire alarm tests (monthly)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REF-1314.1 Emergency Drills and Procedures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774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Inspections of all chemical and hazardous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  waste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storage areas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Secondary sites participating in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program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REF-1563.2 Chemical Safety Coordinator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4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Site Chemical Safety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Coordinator attended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biannual Chemical Safety Coordinator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training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Secondary sites participating in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program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REF-1563.2 Chemical Safety Coordinator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94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Certify IIPP Implementation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BUL-3772.2Injury and Illness Prevention Program Requirements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22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Daily flushing of drinking fountains and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    monthly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electronic certification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REF-3930.3 Daily Flushing Requirements for Drinking Fountains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3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Notification by OEHS regarding high temperature episodes. Upon notification school are required to implement steps outlined in procedure. (approximately 5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notifications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in month)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BUL 963.1 Guidelines for Preventing Heat Stress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When sites are visited by a regulatory agency, procedures are implemented to manage site visit and follow up.  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BUL 5547Procedures for Regulatory Agency Inspections and Industrial Hygiene Sampling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-9525"/>
            <a:ext cx="7086600" cy="2084388"/>
          </a:xfrm>
          <a:solidFill>
            <a:srgbClr val="336699"/>
          </a:solidFill>
        </p:spPr>
        <p:txBody>
          <a:bodyPr/>
          <a:lstStyle/>
          <a:p>
            <a:pPr marL="176213" algn="l" eaLnBrk="1" hangingPunct="1"/>
            <a:r>
              <a:rPr lang="en-US" sz="6000" dirty="0" smtClean="0">
                <a:solidFill>
                  <a:srgbClr val="000000"/>
                </a:solidFill>
                <a:latin typeface="Arial Black"/>
                <a:cs typeface="Arial Black"/>
              </a:rPr>
              <a:t>School Site Requirements</a:t>
            </a:r>
            <a:endParaRPr lang="en-US" sz="6000" dirty="0" smtClean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3200" dirty="0" smtClean="0"/>
          </a:p>
        </p:txBody>
      </p:sp>
      <p:pic>
        <p:nvPicPr>
          <p:cNvPr id="68611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262235"/>
              </p:ext>
            </p:extLst>
          </p:nvPr>
        </p:nvGraphicFramePr>
        <p:xfrm>
          <a:off x="228600" y="2285999"/>
          <a:ext cx="8610600" cy="3992564"/>
        </p:xfrm>
        <a:graphic>
          <a:graphicData uri="http://schemas.openxmlformats.org/drawingml/2006/table">
            <a:tbl>
              <a:tblPr/>
              <a:tblGrid>
                <a:gridCol w="2883835"/>
                <a:gridCol w="1718029"/>
                <a:gridCol w="4008736"/>
              </a:tblGrid>
              <a:tr h="477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DESCRIPTION OF 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SCHOOL SITE TASK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SCHOOL LEVEL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RELATED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BULLETIN, REFERENCE GUIDE, MEMO OR DISTRICT GUIDELINES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Monthly fire alarm test/system test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REF-1909.1 Procedures for Fire Protection Systems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Monthly fire extinguisher test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REF-1909.1 Procedures for Fire Protection Systems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Required notification and pick up of hazardous waste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from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REF-4149.0 Disposal of Hazardous Waste and Universal Waste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99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Enhanced recycling training for Plant Managers, B&amp;G Workers and Food Services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staff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Memo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5696.0 Update to Rubbish and Recycling Services Program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1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Community awareness environmental/recycling seminar by City of Los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Angeles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Memo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5696.0 Update to Rubbish and Recycling Services Program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0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Conduct Safe School Inspection (SSIP Program) at site (approximately 35 per month).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LAUSD OEHS Safe School Inspection Guidebook, April 2011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0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Conduct accident investigations for work-related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injuries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Safety Alert 04-14 Accident Investigation and Reporting;  BUL-5256 Incident Tracking and Accountability Report</a:t>
                      </a:r>
                    </a:p>
                  </a:txBody>
                  <a:tcPr marL="10637" marR="10637" marT="1063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95418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-9525"/>
            <a:ext cx="7086600" cy="2084388"/>
          </a:xfrm>
          <a:solidFill>
            <a:srgbClr val="336699"/>
          </a:solidFill>
        </p:spPr>
        <p:txBody>
          <a:bodyPr/>
          <a:lstStyle/>
          <a:p>
            <a:pPr marL="176213" algn="l" eaLnBrk="1" hangingPunct="1"/>
            <a:r>
              <a:rPr lang="en-US" sz="6000" dirty="0" smtClean="0">
                <a:solidFill>
                  <a:srgbClr val="000000"/>
                </a:solidFill>
                <a:latin typeface="Arial Black"/>
                <a:cs typeface="Arial Black"/>
              </a:rPr>
              <a:t>School Site Requirements</a:t>
            </a:r>
            <a:endParaRPr lang="en-US" sz="6000" dirty="0" smtClean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3200" dirty="0" smtClean="0"/>
          </a:p>
        </p:txBody>
      </p:sp>
      <p:pic>
        <p:nvPicPr>
          <p:cNvPr id="68611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937993"/>
              </p:ext>
            </p:extLst>
          </p:nvPr>
        </p:nvGraphicFramePr>
        <p:xfrm>
          <a:off x="304800" y="2362200"/>
          <a:ext cx="8534400" cy="3627452"/>
        </p:xfrm>
        <a:graphic>
          <a:graphicData uri="http://schemas.openxmlformats.org/drawingml/2006/table">
            <a:tbl>
              <a:tblPr/>
              <a:tblGrid>
                <a:gridCol w="3157729"/>
                <a:gridCol w="1403411"/>
                <a:gridCol w="3973260"/>
              </a:tblGrid>
              <a:tr h="492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DESCRIPTION OF 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SCHOOL SITE TASK</a:t>
                      </a: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SCHOOL LEVEL</a:t>
                      </a:r>
                      <a:b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RELATED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BULLETIN, REFERENCE GUIDE, MEMO OR DISTRICT GUIDELINES </a:t>
                      </a:r>
                      <a:b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9920" marR="9920" marT="9920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42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County of Los Angeles Health Inspectors will conduct school cafeteria public health inspections twice a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year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REF-5830 Safe Food Inspection Program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Prior to use inspection of all in-wall tables and benches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Safety Alert 11-01 In-wall Tables and Benches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OEHS staff will conduct traffic safety site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evaluations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:  when requested.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 4492.1 School Traffic Safety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Implement School Drop-off Valet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Program:  when requested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 5496.1 Implementing a Safety Valet Program at Schools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31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OEHS staff conducted methane safety awareness Training for Schools with methane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systems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 Black"/>
                        <a:cs typeface="Arial Black"/>
                      </a:endParaRP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All schools with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methane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systems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REF 5671.0 Methane Safety Program</a:t>
                      </a:r>
                      <a:b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</a:br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Implementation Guidelines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OEHS staff works with Site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Administrator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to prepare and submit business plans to Certified Unified Program Agency (CUPA)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(approx. 7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plans completed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in a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month)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Middle &amp; High Schools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OEHS Hazardous Waste </a:t>
                      </a:r>
                      <a:r>
                        <a:rPr lang="en-US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Management Procedures </a:t>
                      </a:r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/>
                          <a:cs typeface="Arial Black"/>
                        </a:rPr>
                        <a:t>for Schools, September 2002</a:t>
                      </a:r>
                    </a:p>
                  </a:txBody>
                  <a:tcPr marL="12341" marR="12341" marT="12341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35408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-9525"/>
            <a:ext cx="7086600" cy="2084388"/>
          </a:xfrm>
          <a:solidFill>
            <a:srgbClr val="336699"/>
          </a:solidFill>
        </p:spPr>
        <p:txBody>
          <a:bodyPr/>
          <a:lstStyle/>
          <a:p>
            <a:pPr marL="176213" algn="l" eaLnBrk="1" hangingPunct="1"/>
            <a:r>
              <a:rPr lang="en-US" sz="4800" dirty="0" smtClean="0">
                <a:solidFill>
                  <a:srgbClr val="000000"/>
                </a:solidFill>
                <a:latin typeface="Arial Black"/>
                <a:cs typeface="Arial Black"/>
              </a:rPr>
              <a:t>Safe School Inspection Program</a:t>
            </a:r>
            <a:endParaRPr lang="en-US" sz="4800" dirty="0" smtClean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endParaRPr lang="en-US" sz="1200" dirty="0" smtClean="0"/>
          </a:p>
          <a:p>
            <a:pPr marL="804863" indent="-466725"/>
            <a:r>
              <a:rPr lang="en-US" sz="2000" dirty="0" smtClean="0">
                <a:latin typeface="Arial Black"/>
                <a:cs typeface="Arial Black"/>
              </a:rPr>
              <a:t>In 2001, routine health and safety inspections were initiated in all District schools to assess compliance with Federal, State and District requirements. </a:t>
            </a:r>
            <a:endParaRPr lang="en-US" sz="2000" dirty="0" smtClean="0">
              <a:latin typeface="Arial Black"/>
              <a:cs typeface="Arial Black"/>
            </a:endParaRPr>
          </a:p>
          <a:p>
            <a:pPr marL="804863" indent="-466725"/>
            <a:endParaRPr lang="en-US" sz="2000" dirty="0" smtClean="0">
              <a:latin typeface="Arial Black"/>
              <a:cs typeface="Arial Black"/>
            </a:endParaRPr>
          </a:p>
          <a:p>
            <a:pPr marL="804863" indent="-466725"/>
            <a:r>
              <a:rPr lang="en-US" sz="2000" dirty="0" smtClean="0">
                <a:latin typeface="Arial Black"/>
                <a:cs typeface="Arial Black"/>
              </a:rPr>
              <a:t>The inspections are designed to assess compliance with 14 health and safety standards. Each of these standards are in </a:t>
            </a:r>
            <a:r>
              <a:rPr lang="en-US" sz="2000" dirty="0" smtClean="0">
                <a:latin typeface="Arial Black"/>
                <a:cs typeface="Arial Black"/>
              </a:rPr>
              <a:t>the Safe School Inspection Guidebook. </a:t>
            </a:r>
            <a:r>
              <a:rPr lang="en-US" sz="2000" dirty="0" smtClean="0">
                <a:latin typeface="Arial Black"/>
                <a:cs typeface="Arial Black"/>
              </a:rPr>
              <a:t> </a:t>
            </a:r>
            <a:endParaRPr lang="en-US" sz="2000" dirty="0" smtClean="0">
              <a:latin typeface="Arial Black"/>
              <a:cs typeface="Arial Black"/>
            </a:endParaRPr>
          </a:p>
          <a:p>
            <a:pPr marL="804863" indent="-466725"/>
            <a:endParaRPr lang="en-US" sz="2000" dirty="0" smtClean="0">
              <a:latin typeface="Arial Black"/>
              <a:cs typeface="Arial Black"/>
            </a:endParaRPr>
          </a:p>
          <a:p>
            <a:pPr marL="804863" indent="-466725"/>
            <a:r>
              <a:rPr lang="en-US" sz="2000" dirty="0" smtClean="0">
                <a:latin typeface="Arial Black"/>
                <a:cs typeface="Arial Black"/>
              </a:rPr>
              <a:t>At the time of each inspection, the OEHS inspector documents necessary corrective action, and issues a Corrective Action Notice and Compliance Scorecard. </a:t>
            </a:r>
          </a:p>
          <a:p>
            <a:pPr marL="804863" indent="-466725"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3200" dirty="0" smtClean="0"/>
          </a:p>
        </p:txBody>
      </p:sp>
      <p:pic>
        <p:nvPicPr>
          <p:cNvPr id="68611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2" name="Picture 5" descr="NewLAUSD Lo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3225" y="5738813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206191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DA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2084388"/>
          </a:xfrm>
          <a:solidFill>
            <a:srgbClr val="336699"/>
          </a:solidFill>
        </p:spPr>
        <p:txBody>
          <a:bodyPr/>
          <a:lstStyle/>
          <a:p>
            <a:pPr marL="227013" algn="l" eaLnBrk="1" hangingPunct="1"/>
            <a:r>
              <a:rPr lang="en-US" sz="8000" dirty="0" smtClean="0">
                <a:solidFill>
                  <a:srgbClr val="000000"/>
                </a:solidFill>
                <a:latin typeface="Arial Black"/>
                <a:cs typeface="Arial Black"/>
              </a:rPr>
              <a:t>Questions</a:t>
            </a:r>
            <a:endParaRPr lang="en-US" sz="8000" dirty="0" smtClean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  <p:pic>
        <p:nvPicPr>
          <p:cNvPr id="115715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57200" y="2819400"/>
            <a:ext cx="8077200" cy="3647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8138"/>
            <a:r>
              <a:rPr lang="en-US" sz="4400" dirty="0" smtClean="0">
                <a:latin typeface="Arial Black"/>
                <a:cs typeface="Arial Black"/>
              </a:rPr>
              <a:t>Please contact the Office of Environmental Safety and Health at 213-241-3199 or visit the OEHS website.</a:t>
            </a:r>
            <a:r>
              <a:rPr lang="en-US" dirty="0">
                <a:latin typeface="Arial Black"/>
                <a:cs typeface="Arial Black"/>
              </a:rPr>
              <a:t> </a:t>
            </a:r>
          </a:p>
          <a:p>
            <a:pPr marL="804863" indent="-466725">
              <a:buNone/>
            </a:pPr>
            <a:endParaRPr lang="en-US" sz="1100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2084388"/>
          </a:xfrm>
          <a:solidFill>
            <a:srgbClr val="336699"/>
          </a:solidFill>
        </p:spPr>
        <p:txBody>
          <a:bodyPr anchor="ctr"/>
          <a:lstStyle/>
          <a:p>
            <a:pPr marL="0" lvl="0" indent="0" algn="l" eaLnBrk="1" hangingPunct="1">
              <a:lnSpc>
                <a:spcPct val="50000"/>
              </a:lnSpc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/>
            </a:r>
            <a:b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</a:b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/>
            </a:r>
            <a:b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</a:b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OEHS Programs</a:t>
            </a:r>
            <a:endParaRPr lang="en-US" sz="3200" dirty="0" smtClean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  <a:cs typeface="Arial Black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dirty="0"/>
          </a:p>
          <a:p>
            <a:pPr algn="ctr" eaLnBrk="1" hangingPunct="1">
              <a:buFontTx/>
              <a:buNone/>
            </a:pPr>
            <a:r>
              <a:rPr lang="en-US" sz="2400" dirty="0" smtClean="0">
                <a:latin typeface="Arial Black"/>
                <a:cs typeface="Arial Black"/>
              </a:rPr>
              <a:t>Major OEHS programs that affect school sites:</a:t>
            </a:r>
          </a:p>
          <a:p>
            <a:pPr algn="ctr" eaLnBrk="1" hangingPunct="1">
              <a:buFontTx/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544638" indent="-571500" eaLnBrk="1" hangingPunct="1">
              <a:buFontTx/>
              <a:buAutoNum type="arabicPeriod"/>
            </a:pPr>
            <a:r>
              <a:rPr lang="en-US" sz="2400" dirty="0" smtClean="0">
                <a:latin typeface="Arial Black"/>
                <a:cs typeface="Arial Black"/>
              </a:rPr>
              <a:t>Injury and Illness Prevention Plan</a:t>
            </a:r>
          </a:p>
          <a:p>
            <a:pPr marL="1544638" indent="-571500" eaLnBrk="1" hangingPunct="1">
              <a:buFontTx/>
              <a:buAutoNum type="arabicPeriod"/>
            </a:pPr>
            <a:r>
              <a:rPr lang="en-US" sz="2400" dirty="0" smtClean="0">
                <a:latin typeface="Arial Black"/>
                <a:cs typeface="Arial Black"/>
              </a:rPr>
              <a:t>OEHS Webpage Administrators Portal</a:t>
            </a:r>
          </a:p>
          <a:p>
            <a:pPr marL="1544638" indent="-571500" eaLnBrk="1" hangingPunct="1">
              <a:buFontTx/>
              <a:buAutoNum type="arabicPeriod"/>
            </a:pPr>
            <a:r>
              <a:rPr lang="en-US" sz="2400" dirty="0" smtClean="0">
                <a:latin typeface="Arial Black"/>
                <a:cs typeface="Arial Black"/>
              </a:rPr>
              <a:t>Accident Prevention</a:t>
            </a:r>
          </a:p>
          <a:p>
            <a:pPr marL="1544638" indent="-571500" eaLnBrk="1" hangingPunct="1">
              <a:buFontTx/>
              <a:buAutoNum type="arabicPeriod"/>
            </a:pPr>
            <a:r>
              <a:rPr lang="en-US" sz="2400" dirty="0" smtClean="0">
                <a:latin typeface="Arial Black"/>
                <a:cs typeface="Arial Black"/>
              </a:rPr>
              <a:t>School Site Requirements</a:t>
            </a:r>
          </a:p>
          <a:p>
            <a:pPr marL="1544638" indent="-571500" eaLnBrk="1" hangingPunct="1">
              <a:buFontTx/>
              <a:buAutoNum type="arabicPeriod"/>
            </a:pPr>
            <a:r>
              <a:rPr lang="en-US" sz="2400" dirty="0" smtClean="0">
                <a:latin typeface="Arial Black"/>
                <a:cs typeface="Arial Black"/>
              </a:rPr>
              <a:t>Safe School Inspection Program</a:t>
            </a:r>
            <a:endParaRPr lang="en-US" sz="2400" dirty="0"/>
          </a:p>
        </p:txBody>
      </p:sp>
      <p:pic>
        <p:nvPicPr>
          <p:cNvPr id="17412" name="Picture 7" descr="NewLAUSD Log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6200" y="5638800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O:\OEHS Logos\OEHS-Logo JPE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50" y="457200"/>
            <a:ext cx="1948094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2084388"/>
          </a:xfrm>
          <a:solidFill>
            <a:srgbClr val="336699"/>
          </a:solidFill>
        </p:spPr>
        <p:txBody>
          <a:bodyPr/>
          <a:lstStyle/>
          <a:p>
            <a:pPr marL="227013" algn="l" eaLnBrk="1" hangingPunct="1"/>
            <a:r>
              <a:rPr lang="en-US" sz="4800" dirty="0" smtClean="0">
                <a:solidFill>
                  <a:schemeClr val="tx1"/>
                </a:solidFill>
                <a:latin typeface="Arial Black"/>
                <a:cs typeface="Arial Black"/>
              </a:rPr>
              <a:t>Injury and Illness Prevention Plan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pPr eaLnBrk="1" hangingPunct="1"/>
            <a:endParaRPr lang="en-US" sz="2400" dirty="0" smtClean="0">
              <a:latin typeface="Arial Black"/>
              <a:cs typeface="Arial Black"/>
            </a:endParaRPr>
          </a:p>
          <a:p>
            <a:pPr marL="285750" indent="0">
              <a:buNone/>
              <a:tabLst>
                <a:tab pos="687388" algn="ctr"/>
              </a:tabLst>
            </a:pPr>
            <a:r>
              <a:rPr lang="en-US" sz="2800" dirty="0" smtClean="0">
                <a:latin typeface="Arial Black"/>
                <a:cs typeface="Arial Black"/>
              </a:rPr>
              <a:t>Is a written plan followed by school site staff to assure consistent implementation  of District safety requirements.</a:t>
            </a:r>
          </a:p>
          <a:p>
            <a:pPr marL="285750" indent="0">
              <a:buNone/>
              <a:tabLst>
                <a:tab pos="687388" algn="ctr"/>
              </a:tabLst>
            </a:pPr>
            <a:endParaRPr lang="en-US" sz="2000" dirty="0" smtClean="0">
              <a:latin typeface="Arial Black"/>
              <a:cs typeface="Arial Black"/>
            </a:endParaRPr>
          </a:p>
          <a:p>
            <a:pPr marL="741363" indent="-339725">
              <a:tabLst>
                <a:tab pos="741363" algn="ctr"/>
              </a:tabLst>
            </a:pPr>
            <a:r>
              <a:rPr lang="en-US" sz="2400" dirty="0" smtClean="0">
                <a:latin typeface="Arial Black"/>
                <a:cs typeface="Arial Black"/>
              </a:rPr>
              <a:t>Proper implementation reduces and/or prevents costly injuries and illness at your school. </a:t>
            </a:r>
          </a:p>
          <a:p>
            <a:pPr marL="741363" indent="-339725">
              <a:tabLst>
                <a:tab pos="741363" algn="ctr"/>
              </a:tabLst>
            </a:pPr>
            <a:r>
              <a:rPr lang="en-US" sz="2400" dirty="0" smtClean="0">
                <a:latin typeface="Arial Black"/>
                <a:cs typeface="Arial Black"/>
              </a:rPr>
              <a:t>Proper implementation assures </a:t>
            </a:r>
            <a:r>
              <a:rPr lang="en-US" sz="2400" dirty="0" smtClean="0">
                <a:latin typeface="Arial Black"/>
                <a:cs typeface="Arial Black"/>
              </a:rPr>
              <a:t>regulatory compliance at school sites.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Tx/>
              <a:buNone/>
            </a:pPr>
            <a:endParaRPr lang="en-US" sz="3200" dirty="0" smtClean="0"/>
          </a:p>
        </p:txBody>
      </p:sp>
      <p:pic>
        <p:nvPicPr>
          <p:cNvPr id="64515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Picture 5" descr="NewLAUSD Lo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3225" y="5738813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pPr marL="457200" indent="-457200">
              <a:lnSpc>
                <a:spcPct val="80000"/>
              </a:lnSpc>
            </a:pPr>
            <a:endParaRPr lang="en-US" sz="2800" dirty="0" smtClean="0"/>
          </a:p>
          <a:p>
            <a:pPr marL="285750" indent="0">
              <a:lnSpc>
                <a:spcPct val="80000"/>
              </a:lnSpc>
              <a:buNone/>
            </a:pPr>
            <a:r>
              <a:rPr lang="en-US" dirty="0" smtClean="0">
                <a:latin typeface="Arial Black"/>
                <a:cs typeface="Arial Black"/>
              </a:rPr>
              <a:t>The plan consist of seven required </a:t>
            </a:r>
            <a:r>
              <a:rPr lang="en-US" dirty="0" smtClean="0">
                <a:latin typeface="Arial Black"/>
                <a:cs typeface="Arial Black"/>
              </a:rPr>
              <a:t>c</a:t>
            </a:r>
            <a:r>
              <a:rPr lang="en-US" dirty="0" smtClean="0">
                <a:latin typeface="Arial Black"/>
                <a:cs typeface="Arial Black"/>
              </a:rPr>
              <a:t>omponents:</a:t>
            </a:r>
            <a:endParaRPr lang="en-US" dirty="0" smtClean="0">
              <a:latin typeface="Arial Black"/>
              <a:cs typeface="Arial Black"/>
            </a:endParaRPr>
          </a:p>
          <a:p>
            <a:pPr marL="457200" indent="-457200">
              <a:lnSpc>
                <a:spcPct val="80000"/>
              </a:lnSpc>
              <a:buNone/>
            </a:pPr>
            <a:endParaRPr lang="en-US" sz="1200" dirty="0" smtClean="0">
              <a:latin typeface="Arial Black"/>
              <a:cs typeface="Arial Black"/>
            </a:endParaRPr>
          </a:p>
          <a:p>
            <a:pPr marL="1090613" lvl="1" indent="-571500">
              <a:lnSpc>
                <a:spcPct val="80000"/>
              </a:lnSpc>
              <a:buFont typeface="+mj-lt"/>
              <a:buAutoNum type="arabicPeriod"/>
              <a:tabLst>
                <a:tab pos="8402638" algn="l"/>
                <a:tab pos="8456613" algn="l"/>
              </a:tabLst>
            </a:pPr>
            <a:r>
              <a:rPr lang="en-US" sz="2400" dirty="0" smtClean="0">
                <a:latin typeface="Arial Black"/>
                <a:cs typeface="Arial Black"/>
              </a:rPr>
              <a:t>Designate a responsible individual</a:t>
            </a:r>
          </a:p>
          <a:p>
            <a:pPr marL="1090613" lvl="1" indent="-571500">
              <a:lnSpc>
                <a:spcPct val="80000"/>
              </a:lnSpc>
              <a:buFont typeface="+mj-lt"/>
              <a:buAutoNum type="arabicPeriod"/>
              <a:tabLst>
                <a:tab pos="8402638" algn="l"/>
                <a:tab pos="8456613" algn="l"/>
              </a:tabLst>
            </a:pPr>
            <a:r>
              <a:rPr lang="en-US" sz="2400" dirty="0" smtClean="0">
                <a:latin typeface="Arial Black"/>
                <a:cs typeface="Arial Black"/>
              </a:rPr>
              <a:t>Employee compliance with health and safety regulations (safe work practices)</a:t>
            </a:r>
          </a:p>
          <a:p>
            <a:pPr marL="1090613" lvl="1" indent="-571500">
              <a:lnSpc>
                <a:spcPct val="80000"/>
              </a:lnSpc>
              <a:buFont typeface="+mj-lt"/>
              <a:buAutoNum type="arabicPeriod"/>
              <a:tabLst>
                <a:tab pos="8402638" algn="l"/>
                <a:tab pos="8456613" algn="l"/>
              </a:tabLst>
            </a:pPr>
            <a:r>
              <a:rPr lang="en-US" sz="2400" dirty="0" smtClean="0">
                <a:latin typeface="Arial Black"/>
                <a:cs typeface="Arial Black"/>
              </a:rPr>
              <a:t>Effective communication </a:t>
            </a:r>
          </a:p>
          <a:p>
            <a:pPr marL="1090613" lvl="1" indent="-571500">
              <a:lnSpc>
                <a:spcPct val="80000"/>
              </a:lnSpc>
              <a:buFont typeface="+mj-lt"/>
              <a:buAutoNum type="arabicPeriod"/>
              <a:tabLst>
                <a:tab pos="8402638" algn="l"/>
                <a:tab pos="8456613" algn="l"/>
              </a:tabLst>
            </a:pPr>
            <a:r>
              <a:rPr lang="en-US" sz="2400" dirty="0" smtClean="0">
                <a:latin typeface="Arial Black"/>
                <a:cs typeface="Arial Black"/>
              </a:rPr>
              <a:t>Workplace hazard assessment and correction</a:t>
            </a:r>
          </a:p>
          <a:p>
            <a:pPr marL="1090613" lvl="1" indent="-571500">
              <a:lnSpc>
                <a:spcPct val="80000"/>
              </a:lnSpc>
              <a:buFont typeface="+mj-lt"/>
              <a:buAutoNum type="arabicPeriod"/>
              <a:tabLst>
                <a:tab pos="8402638" algn="l"/>
                <a:tab pos="8456613" algn="l"/>
              </a:tabLst>
            </a:pPr>
            <a:r>
              <a:rPr lang="en-US" sz="2400" dirty="0" smtClean="0">
                <a:latin typeface="Arial Black"/>
                <a:cs typeface="Arial Black"/>
              </a:rPr>
              <a:t>Accident investigation and reporting</a:t>
            </a:r>
          </a:p>
          <a:p>
            <a:pPr marL="1090613" lvl="1" indent="-571500">
              <a:lnSpc>
                <a:spcPct val="80000"/>
              </a:lnSpc>
              <a:buFont typeface="+mj-lt"/>
              <a:buAutoNum type="arabicPeriod"/>
              <a:tabLst>
                <a:tab pos="8402638" algn="l"/>
                <a:tab pos="8456613" algn="l"/>
              </a:tabLst>
            </a:pPr>
            <a:r>
              <a:rPr lang="en-US" sz="2400" dirty="0" smtClean="0">
                <a:latin typeface="Arial Black"/>
                <a:cs typeface="Arial Black"/>
              </a:rPr>
              <a:t>Training</a:t>
            </a:r>
          </a:p>
          <a:p>
            <a:pPr marL="1090613" lvl="1" indent="-571500">
              <a:lnSpc>
                <a:spcPct val="80000"/>
              </a:lnSpc>
              <a:buFont typeface="+mj-lt"/>
              <a:buAutoNum type="arabicPeriod"/>
              <a:tabLst>
                <a:tab pos="8402638" algn="l"/>
                <a:tab pos="8456613" algn="l"/>
              </a:tabLst>
            </a:pPr>
            <a:r>
              <a:rPr lang="en-US" sz="2400" dirty="0" smtClean="0">
                <a:latin typeface="Arial Black"/>
                <a:cs typeface="Arial Black"/>
              </a:rPr>
              <a:t>Recordkeeping</a:t>
            </a:r>
          </a:p>
          <a:p>
            <a:pPr lvl="1" eaLnBrk="1" hangingPunct="1">
              <a:buFontTx/>
              <a:buNone/>
            </a:pPr>
            <a:endParaRPr lang="en-US" sz="3200" dirty="0" smtClean="0"/>
          </a:p>
        </p:txBody>
      </p:sp>
      <p:pic>
        <p:nvPicPr>
          <p:cNvPr id="66563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4" name="Picture 5" descr="NewLAUSD Lo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3225" y="5738813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57400" y="0"/>
            <a:ext cx="7086600" cy="208438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227013" algn="l" eaLnBrk="1" hangingPunct="1"/>
            <a:r>
              <a:rPr lang="en-US" sz="4800" dirty="0" smtClean="0">
                <a:solidFill>
                  <a:schemeClr val="tx1"/>
                </a:solidFill>
                <a:latin typeface="Arial Black"/>
                <a:cs typeface="Arial Black"/>
              </a:rPr>
              <a:t>Injury and Illness Prevention Plan</a:t>
            </a:r>
            <a:endParaRPr lang="en-US" sz="4800" dirty="0" smtClean="0">
              <a:solidFill>
                <a:schemeClr val="tx1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pPr marL="457200" indent="-457200">
              <a:lnSpc>
                <a:spcPct val="80000"/>
              </a:lnSpc>
            </a:pPr>
            <a:endParaRPr lang="en-US" sz="2800" dirty="0" smtClean="0"/>
          </a:p>
          <a:p>
            <a:pPr lvl="1" eaLnBrk="1" hangingPunct="1">
              <a:buFontTx/>
              <a:buNone/>
            </a:pPr>
            <a:endParaRPr lang="en-US" sz="3200" dirty="0" smtClean="0"/>
          </a:p>
        </p:txBody>
      </p:sp>
      <p:pic>
        <p:nvPicPr>
          <p:cNvPr id="66563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4" name="Picture 5" descr="NewLAUSD Lo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3225" y="5738813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57400" y="0"/>
            <a:ext cx="7086600" cy="208438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227013" algn="l" eaLnBrk="1" hangingPunct="1"/>
            <a:r>
              <a:rPr lang="en-US" sz="4800" dirty="0" smtClean="0">
                <a:solidFill>
                  <a:schemeClr val="tx1"/>
                </a:solidFill>
                <a:latin typeface="Arial Black"/>
                <a:cs typeface="Arial Black"/>
              </a:rPr>
              <a:t>Injury and Illness Prevention Plan</a:t>
            </a:r>
            <a:endParaRPr lang="en-US" sz="4800" dirty="0" smtClean="0">
              <a:solidFill>
                <a:schemeClr val="tx1"/>
              </a:solidFill>
              <a:latin typeface="Arial Black"/>
              <a:cs typeface="Arial Black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2362200"/>
            <a:ext cx="5133975" cy="428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3429000" y="3810000"/>
            <a:ext cx="2438400" cy="2286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3600" y="2362200"/>
            <a:ext cx="304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/>
                <a:cs typeface="Arial Black"/>
              </a:rPr>
              <a:t>All the material needed to complete the site IIPP is accessible via the OEHS webpage.</a:t>
            </a:r>
            <a:endParaRPr lang="en-US" sz="24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66450638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pPr marL="457200" indent="-457200">
              <a:lnSpc>
                <a:spcPct val="80000"/>
              </a:lnSpc>
            </a:pPr>
            <a:endParaRPr lang="en-US" sz="2800" dirty="0" smtClean="0"/>
          </a:p>
          <a:p>
            <a:pPr lvl="1" eaLnBrk="1" hangingPunct="1">
              <a:buFontTx/>
              <a:buNone/>
            </a:pPr>
            <a:endParaRPr lang="en-US" sz="3200" dirty="0" smtClean="0"/>
          </a:p>
        </p:txBody>
      </p:sp>
      <p:pic>
        <p:nvPicPr>
          <p:cNvPr id="66563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4" name="Picture 5" descr="NewLAUSD Lo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3225" y="5738813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57400" y="0"/>
            <a:ext cx="7086600" cy="208438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227013" algn="l" eaLnBrk="1" hangingPunct="1"/>
            <a:r>
              <a:rPr lang="en-US" sz="4800" dirty="0" smtClean="0">
                <a:solidFill>
                  <a:schemeClr val="tx1"/>
                </a:solidFill>
                <a:latin typeface="Arial Black"/>
                <a:cs typeface="Arial Black"/>
              </a:rPr>
              <a:t>OEHS Webpage</a:t>
            </a:r>
          </a:p>
          <a:p>
            <a:pPr marL="227013" algn="l" eaLnBrk="1" hangingPunct="1"/>
            <a:r>
              <a:rPr lang="en-US" dirty="0" smtClean="0">
                <a:solidFill>
                  <a:schemeClr val="tx1"/>
                </a:solidFill>
                <a:latin typeface="Arial Black"/>
                <a:cs typeface="Arial Black"/>
              </a:rPr>
              <a:t>Administrators Portal</a:t>
            </a:r>
            <a:endParaRPr lang="en-US" dirty="0" smtClean="0">
              <a:solidFill>
                <a:schemeClr val="tx1"/>
              </a:solidFill>
              <a:latin typeface="Arial Black"/>
              <a:cs typeface="Arial Black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2209800"/>
            <a:ext cx="5486400" cy="446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172200" y="2514600"/>
            <a:ext cx="281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/>
                <a:cs typeface="Arial Black"/>
              </a:rPr>
              <a:t>Common content frequently used by Site Administrators </a:t>
            </a:r>
            <a:endParaRPr lang="en-US" sz="2400" dirty="0">
              <a:latin typeface="Arial Black"/>
              <a:cs typeface="Arial Black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6324600" y="4572000"/>
            <a:ext cx="1647613" cy="82296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53083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7086600" cy="2084388"/>
          </a:xfrm>
          <a:solidFill>
            <a:srgbClr val="336699"/>
          </a:solidFill>
        </p:spPr>
        <p:txBody>
          <a:bodyPr/>
          <a:lstStyle/>
          <a:p>
            <a:pPr algn="l" eaLnBrk="1" hangingPunct="1"/>
            <a:r>
              <a:rPr lang="en-US" sz="4800" dirty="0" smtClean="0">
                <a:solidFill>
                  <a:schemeClr val="tx1"/>
                </a:solidFill>
                <a:latin typeface="Arial Black"/>
                <a:cs typeface="Arial Black"/>
              </a:rPr>
              <a:t>Accident Prevention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pPr marL="0" indent="0">
              <a:buNone/>
            </a:pPr>
            <a:r>
              <a:rPr lang="en-US" sz="2600" dirty="0" smtClean="0">
                <a:latin typeface="Arial Black"/>
                <a:cs typeface="Arial Black"/>
              </a:rPr>
              <a:t>Accident prevention is everyone’s responsibility</a:t>
            </a:r>
          </a:p>
          <a:p>
            <a:pPr>
              <a:buBlip>
                <a:blip r:embed="rId3"/>
              </a:buBlip>
            </a:pPr>
            <a:endParaRPr lang="en-US" sz="1200" dirty="0" smtClean="0">
              <a:latin typeface="Arial Black"/>
              <a:cs typeface="Arial Black"/>
            </a:endParaRPr>
          </a:p>
          <a:p>
            <a:pPr marL="457200" lvl="1" indent="0">
              <a:buClr>
                <a:srgbClr val="336699"/>
              </a:buClr>
              <a:buNone/>
            </a:pPr>
            <a:r>
              <a:rPr lang="en-US" sz="2600" dirty="0" smtClean="0">
                <a:latin typeface="Arial Black"/>
                <a:cs typeface="Arial Black"/>
              </a:rPr>
              <a:t>Employer’s responsibility</a:t>
            </a:r>
          </a:p>
          <a:p>
            <a:pPr lvl="2">
              <a:buClr>
                <a:srgbClr val="336699"/>
              </a:buClr>
            </a:pPr>
            <a:r>
              <a:rPr lang="en-US" sz="2600" dirty="0" smtClean="0">
                <a:latin typeface="Arial Black"/>
                <a:cs typeface="Arial Black"/>
              </a:rPr>
              <a:t>Provide safe work environment</a:t>
            </a:r>
          </a:p>
          <a:p>
            <a:pPr lvl="2">
              <a:buClr>
                <a:srgbClr val="336699"/>
              </a:buClr>
            </a:pPr>
            <a:r>
              <a:rPr lang="en-US" sz="2600" dirty="0" smtClean="0">
                <a:latin typeface="Arial Black"/>
                <a:cs typeface="Arial Black"/>
              </a:rPr>
              <a:t>Comply with all health and safety requirements</a:t>
            </a:r>
          </a:p>
          <a:p>
            <a:pPr lvl="2">
              <a:buClr>
                <a:srgbClr val="336699"/>
              </a:buClr>
            </a:pPr>
            <a:r>
              <a:rPr lang="en-US" sz="2600" dirty="0" smtClean="0">
                <a:latin typeface="Arial Black"/>
                <a:cs typeface="Arial Black"/>
              </a:rPr>
              <a:t>Investigate accidents</a:t>
            </a:r>
          </a:p>
          <a:p>
            <a:pPr lvl="2">
              <a:buClr>
                <a:srgbClr val="336699"/>
              </a:buClr>
              <a:buNone/>
            </a:pPr>
            <a:endParaRPr lang="en-US" sz="1200" dirty="0" smtClean="0">
              <a:latin typeface="Arial Black"/>
              <a:cs typeface="Arial Black"/>
            </a:endParaRPr>
          </a:p>
          <a:p>
            <a:pPr marL="457200" lvl="1" indent="0">
              <a:buClr>
                <a:srgbClr val="336699"/>
              </a:buClr>
              <a:buNone/>
            </a:pPr>
            <a:r>
              <a:rPr lang="en-US" sz="2600" dirty="0" smtClean="0">
                <a:latin typeface="Arial Black"/>
                <a:cs typeface="Arial Black"/>
              </a:rPr>
              <a:t>Employee’s responsibility</a:t>
            </a:r>
          </a:p>
          <a:p>
            <a:pPr lvl="2">
              <a:buClr>
                <a:srgbClr val="336699"/>
              </a:buClr>
            </a:pPr>
            <a:r>
              <a:rPr lang="en-US" sz="2600" dirty="0" smtClean="0">
                <a:latin typeface="Arial Black"/>
                <a:cs typeface="Arial Black"/>
              </a:rPr>
              <a:t>To work safely and avoid accidents</a:t>
            </a:r>
          </a:p>
          <a:p>
            <a:pPr lvl="2">
              <a:buClr>
                <a:srgbClr val="336699"/>
              </a:buClr>
            </a:pPr>
            <a:r>
              <a:rPr lang="en-US" sz="2600" dirty="0" smtClean="0">
                <a:latin typeface="Arial Black"/>
                <a:cs typeface="Arial Black"/>
              </a:rPr>
              <a:t>Report unsafe conditions</a:t>
            </a:r>
          </a:p>
          <a:p>
            <a:pPr lvl="1" eaLnBrk="1" hangingPunct="1">
              <a:buFontTx/>
              <a:buNone/>
            </a:pPr>
            <a:endParaRPr lang="en-US" sz="3200" dirty="0" smtClean="0"/>
          </a:p>
        </p:txBody>
      </p:sp>
      <p:pic>
        <p:nvPicPr>
          <p:cNvPr id="66563" name="Picture 4" descr="j04222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4" name="Picture 5" descr="NewLAUSD Logo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3225" y="5738813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pPr marL="0" indent="0">
              <a:buNone/>
            </a:pPr>
            <a:endParaRPr lang="en-US" sz="2800" dirty="0" smtClean="0">
              <a:latin typeface="Arial Black"/>
              <a:cs typeface="Arial Black"/>
            </a:endParaRPr>
          </a:p>
          <a:p>
            <a:pPr marL="288925" indent="0">
              <a:buNone/>
            </a:pPr>
            <a:r>
              <a:rPr lang="en-US" sz="2800" dirty="0" smtClean="0">
                <a:latin typeface="Arial Black"/>
                <a:cs typeface="Arial Black"/>
              </a:rPr>
              <a:t>The </a:t>
            </a:r>
            <a:r>
              <a:rPr lang="en-US" sz="2800" dirty="0" smtClean="0">
                <a:latin typeface="Arial Black"/>
                <a:cs typeface="Arial Black"/>
              </a:rPr>
              <a:t>key to preventing accidents is</a:t>
            </a:r>
            <a:r>
              <a:rPr lang="en-US" sz="2800" dirty="0" smtClean="0">
                <a:latin typeface="Arial Black"/>
                <a:cs typeface="Arial Black"/>
              </a:rPr>
              <a:t>…</a:t>
            </a:r>
          </a:p>
          <a:p>
            <a:pPr marL="288925" indent="0">
              <a:buNone/>
            </a:pPr>
            <a:r>
              <a:rPr lang="en-US" sz="2000" dirty="0" smtClean="0">
                <a:latin typeface="Arial Black"/>
                <a:cs typeface="Arial Black"/>
              </a:rPr>
              <a:t>An </a:t>
            </a:r>
            <a:r>
              <a:rPr lang="en-US" sz="2000" dirty="0" smtClean="0">
                <a:latin typeface="Arial Black"/>
                <a:cs typeface="Arial Black"/>
              </a:rPr>
              <a:t>effective Injury and Illness Prevention Program (IIPP</a:t>
            </a:r>
            <a:r>
              <a:rPr lang="en-US" sz="2000" dirty="0" smtClean="0">
                <a:latin typeface="Arial Black"/>
                <a:cs typeface="Arial Black"/>
              </a:rPr>
              <a:t>)</a:t>
            </a:r>
          </a:p>
          <a:p>
            <a:pPr marL="0" indent="0">
              <a:buNone/>
            </a:pPr>
            <a:endParaRPr lang="en-US" sz="2000" dirty="0" smtClean="0">
              <a:latin typeface="Arial Black"/>
              <a:cs typeface="Arial Black"/>
            </a:endParaRPr>
          </a:p>
          <a:p>
            <a:pPr lvl="2">
              <a:buClr>
                <a:srgbClr val="336699"/>
              </a:buClr>
            </a:pPr>
            <a:r>
              <a:rPr lang="en-US" dirty="0" smtClean="0">
                <a:latin typeface="Arial Black"/>
                <a:cs typeface="Arial Black"/>
              </a:rPr>
              <a:t>Required by Cal OSHA</a:t>
            </a:r>
          </a:p>
          <a:p>
            <a:pPr lvl="2">
              <a:buClr>
                <a:srgbClr val="336699"/>
              </a:buClr>
            </a:pPr>
            <a:r>
              <a:rPr lang="en-US" dirty="0" smtClean="0">
                <a:latin typeface="Arial Black"/>
                <a:cs typeface="Arial Black"/>
              </a:rPr>
              <a:t>Outlines responsibilities and procedures</a:t>
            </a:r>
          </a:p>
          <a:p>
            <a:pPr lvl="2">
              <a:buClr>
                <a:srgbClr val="336699"/>
              </a:buClr>
            </a:pPr>
            <a:r>
              <a:rPr lang="en-US" dirty="0" smtClean="0">
                <a:latin typeface="Arial Black"/>
                <a:cs typeface="Arial Black"/>
              </a:rPr>
              <a:t>Use OEHS template to prepare IIPP</a:t>
            </a:r>
          </a:p>
          <a:p>
            <a:pPr marL="1371600" lvl="3" indent="0">
              <a:buClr>
                <a:srgbClr val="336699"/>
              </a:buClr>
              <a:buNone/>
            </a:pPr>
            <a:r>
              <a:rPr lang="en-US" sz="2400" dirty="0" smtClean="0">
                <a:solidFill>
                  <a:srgbClr val="0000DC"/>
                </a:solidFill>
                <a:latin typeface="Arial Black"/>
                <a:cs typeface="Arial Black"/>
                <a:hlinkClick r:id="rId3"/>
              </a:rPr>
              <a:t>www.lausd-oehs.org</a:t>
            </a:r>
            <a:endParaRPr lang="en-US" sz="2400" dirty="0" smtClean="0">
              <a:solidFill>
                <a:srgbClr val="0000DC"/>
              </a:solidFill>
              <a:latin typeface="Arial Black"/>
              <a:cs typeface="Arial Black"/>
            </a:endParaRPr>
          </a:p>
          <a:p>
            <a:pPr marL="1371600" lvl="3" indent="0">
              <a:buClr>
                <a:srgbClr val="336699"/>
              </a:buClr>
              <a:buNone/>
            </a:pPr>
            <a:r>
              <a:rPr lang="en-US" sz="2400" dirty="0" smtClean="0">
                <a:latin typeface="Arial Black"/>
                <a:cs typeface="Arial Black"/>
              </a:rPr>
              <a:t>213-241-3199</a:t>
            </a:r>
          </a:p>
          <a:p>
            <a:pPr lvl="1" eaLnBrk="1" hangingPunct="1">
              <a:buFontTx/>
              <a:buNone/>
            </a:pPr>
            <a:endParaRPr lang="en-US" sz="3200" dirty="0" smtClean="0"/>
          </a:p>
        </p:txBody>
      </p:sp>
      <p:pic>
        <p:nvPicPr>
          <p:cNvPr id="66563" name="Picture 4" descr="j04222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4" name="Picture 5" descr="NewLAUSD Logo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3225" y="5738813"/>
            <a:ext cx="10874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057400" y="0"/>
            <a:ext cx="7086600" cy="2084388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4800" dirty="0" smtClean="0">
                <a:solidFill>
                  <a:srgbClr val="000000"/>
                </a:solidFill>
                <a:latin typeface="Arial Black"/>
                <a:cs typeface="Arial Black"/>
              </a:rPr>
              <a:t>Accident Prevention</a:t>
            </a:r>
            <a:endParaRPr lang="en-US" sz="4800" dirty="0" smtClean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-9525"/>
            <a:ext cx="7086600" cy="2084388"/>
          </a:xfrm>
          <a:solidFill>
            <a:srgbClr val="336699"/>
          </a:solidFill>
        </p:spPr>
        <p:txBody>
          <a:bodyPr/>
          <a:lstStyle/>
          <a:p>
            <a:pPr marL="176213" algn="l" eaLnBrk="1" hangingPunct="1"/>
            <a:r>
              <a:rPr lang="en-US" sz="6000" dirty="0" smtClean="0">
                <a:solidFill>
                  <a:srgbClr val="000000"/>
                </a:solidFill>
                <a:latin typeface="Arial Black"/>
                <a:cs typeface="Arial Black"/>
              </a:rPr>
              <a:t>School Site Requirements</a:t>
            </a:r>
            <a:endParaRPr lang="en-US" sz="6000" dirty="0" smtClean="0">
              <a:solidFill>
                <a:srgbClr val="000000"/>
              </a:solidFill>
              <a:latin typeface="Arial Black"/>
              <a:cs typeface="Arial Black"/>
            </a:endParaRP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  <a:solidFill>
            <a:srgbClr val="F0DA88"/>
          </a:solidFill>
        </p:spPr>
        <p:txBody>
          <a:bodyPr/>
          <a:lstStyle/>
          <a:p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3200" dirty="0" smtClean="0"/>
          </a:p>
        </p:txBody>
      </p:sp>
      <p:pic>
        <p:nvPicPr>
          <p:cNvPr id="68611" name="Picture 4" descr="j04222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2084388" cy="208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2333685"/>
            <a:ext cx="861060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/>
                <a:cs typeface="Arial Black"/>
              </a:rPr>
              <a:t>The following pages outline specific OEHS programs that may be required at school sites.</a:t>
            </a:r>
          </a:p>
          <a:p>
            <a:endParaRPr lang="en-US" sz="2800" dirty="0">
              <a:latin typeface="Arial Black"/>
              <a:cs typeface="Arial Black"/>
            </a:endParaRPr>
          </a:p>
          <a:p>
            <a:r>
              <a:rPr lang="en-US" sz="2800" dirty="0" smtClean="0">
                <a:latin typeface="Arial Black"/>
                <a:cs typeface="Arial Black"/>
              </a:rPr>
              <a:t>For specific direction on which requirements are applicable, please contact your Educational Service Center safety </a:t>
            </a:r>
            <a:r>
              <a:rPr lang="en-US" sz="2800" dirty="0">
                <a:latin typeface="Arial Black"/>
                <a:cs typeface="Arial Black"/>
              </a:rPr>
              <a:t>o</a:t>
            </a:r>
            <a:r>
              <a:rPr lang="en-US" sz="2800" dirty="0" smtClean="0">
                <a:latin typeface="Arial Black"/>
                <a:cs typeface="Arial Black"/>
              </a:rPr>
              <a:t>fficer or OEHS at 213-241-3199.</a:t>
            </a:r>
            <a:endParaRPr lang="en-US" sz="2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00150568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2689</TotalTime>
  <Words>893</Words>
  <Application>Microsoft Macintosh PowerPoint</Application>
  <PresentationFormat>On-screen Show (4:3)</PresentationFormat>
  <Paragraphs>174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OEHS Academy   New and Aspiring Principals OEHS Responsibilities</vt:lpstr>
      <vt:lpstr>  OEHS Programs</vt:lpstr>
      <vt:lpstr>Injury and Illness Prevention Plan</vt:lpstr>
      <vt:lpstr>PowerPoint Presentation</vt:lpstr>
      <vt:lpstr>PowerPoint Presentation</vt:lpstr>
      <vt:lpstr>PowerPoint Presentation</vt:lpstr>
      <vt:lpstr>Accident Prevention</vt:lpstr>
      <vt:lpstr>PowerPoint Presentation</vt:lpstr>
      <vt:lpstr>School Site Requirements</vt:lpstr>
      <vt:lpstr>School Site Requirements</vt:lpstr>
      <vt:lpstr>School Site Requirements</vt:lpstr>
      <vt:lpstr>School Site Requirements</vt:lpstr>
      <vt:lpstr>Safe School Inspection Program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Workers’ Compensation</dc:title>
  <dc:creator>maria.thorpe</dc:creator>
  <cp:lastModifiedBy>LAUSD user</cp:lastModifiedBy>
  <cp:revision>126</cp:revision>
  <dcterms:created xsi:type="dcterms:W3CDTF">2007-10-02T16:38:18Z</dcterms:created>
  <dcterms:modified xsi:type="dcterms:W3CDTF">2014-02-03T04:22:46Z</dcterms:modified>
  <cp:contentStatus/>
</cp:coreProperties>
</file>